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86" r:id="rId12"/>
    <p:sldId id="275" r:id="rId13"/>
    <p:sldId id="294" r:id="rId14"/>
    <p:sldId id="278" r:id="rId15"/>
    <p:sldId id="279" r:id="rId16"/>
    <p:sldId id="273" r:id="rId17"/>
    <p:sldId id="277" r:id="rId18"/>
    <p:sldId id="280" r:id="rId19"/>
    <p:sldId id="276" r:id="rId20"/>
    <p:sldId id="288" r:id="rId21"/>
    <p:sldId id="291" r:id="rId22"/>
    <p:sldId id="285" r:id="rId23"/>
    <p:sldId id="293" r:id="rId24"/>
    <p:sldId id="292" r:id="rId25"/>
    <p:sldId id="290" r:id="rId26"/>
    <p:sldId id="295" r:id="rId27"/>
    <p:sldId id="282" r:id="rId28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나눔스퀘어 Bold" panose="020B0600000101010101" pitchFamily="50" charset="-127"/>
      <p:bold r:id="rId33"/>
    </p:embeddedFont>
    <p:embeddedFont>
      <p:font typeface="나눔스퀘어" panose="020B0600000101010101" pitchFamily="50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8" autoAdjust="0"/>
    <p:restoredTop sz="90196" autoAdjust="0"/>
  </p:normalViewPr>
  <p:slideViewPr>
    <p:cSldViewPr snapToGrid="0">
      <p:cViewPr>
        <p:scale>
          <a:sx n="66" d="100"/>
          <a:sy n="66" d="100"/>
        </p:scale>
        <p:origin x="1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96AAE-3EDC-44BD-9576-ECD01817B77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71D32-FB7F-499D-B242-F31E8B90F0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70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</a:t>
            </a:r>
            <a:r>
              <a:rPr lang="en-US" altLang="ko-KR" dirty="0" smtClean="0"/>
              <a:t>(13~15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</a:t>
            </a:r>
            <a:r>
              <a:rPr lang="ko-KR" altLang="en-US" dirty="0" smtClean="0"/>
              <a:t> 설명하실 때 기본적으로 설정을 이렇게 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자세하게 보시고 싶으면</a:t>
            </a:r>
            <a:endParaRPr lang="en-US" altLang="ko-KR" dirty="0" smtClean="0"/>
          </a:p>
          <a:p>
            <a:r>
              <a:rPr lang="en-US" altLang="ko-KR" dirty="0" smtClean="0"/>
              <a:t>PPT </a:t>
            </a:r>
            <a:r>
              <a:rPr lang="ko-KR" altLang="en-US" dirty="0" smtClean="0"/>
              <a:t>다운로드해서 참고하시면 좋을 것 같다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이런 느낌으로 하시면 될 것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1D32-FB7F-499D-B242-F31E8B90F0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404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1D32-FB7F-499D-B242-F31E8B90F0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1D32-FB7F-499D-B242-F31E8B90F0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0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8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3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3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4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70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9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7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29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67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41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27377" y="383384"/>
            <a:ext cx="5617779" cy="1492716"/>
          </a:xfrm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기초 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프로그래밍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예제로 쉽게 배우는 게임 인공지능 프로그래밍</a:t>
            </a:r>
            <a:endParaRPr lang="ko-KR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70668" y="3075653"/>
            <a:ext cx="1137306" cy="149887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</a:t>
            </a:r>
            <a:endParaRPr lang="en-US" altLang="ko-KR" sz="4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584723" y="3071421"/>
            <a:ext cx="6680154" cy="150310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프로덕션 시스템</a:t>
            </a:r>
            <a:endParaRPr lang="en-US" altLang="ko-KR" sz="4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배경과 </a:t>
            </a:r>
            <a:r>
              <a:rPr lang="en-US" altLang="ko-KR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49489" y="1896506"/>
            <a:ext cx="3522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박소영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임형택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조창희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300686" y="1876100"/>
            <a:ext cx="442577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4462091" y="3158294"/>
            <a:ext cx="0" cy="1310466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2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8648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오브젝트 움직이기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08046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2010472"/>
            <a:ext cx="11262402" cy="284693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배경은 게임의 중요한 일부분이며 배경 오브젝트는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플레이에 직접적인 영향을 끼칠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캐릭터는 플레이어에게 도움을 주기 위해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혹은 방해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스스로 오브젝트와 상호작용 할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교재에서는 오른쪽 그림과 같이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행동을 대략적으로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나타내었다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b="1" dirty="0" smtClean="0"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706" y="853809"/>
            <a:ext cx="3597169" cy="5838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2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6532"/>
            <a:ext cx="3490004" cy="42684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구현하기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318331" y="136784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5637" y="2062506"/>
            <a:ext cx="5978487" cy="35455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시작에 앞서 학습을 위해</a:t>
            </a:r>
            <a:r>
              <a:rPr lang="en-US" altLang="ko-KR" sz="24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어떤 구성으로 진행할 것인지 결정하는 시간을 가졌다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itchFamily="50" charset="-127"/>
              <a:ea typeface="나눔스퀘어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err="1" smtClean="0">
                <a:latin typeface="나눔스퀘어" pitchFamily="50" charset="-127"/>
                <a:ea typeface="나눔스퀘어" pitchFamily="50" charset="-127"/>
              </a:rPr>
              <a:t>맵은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2400" dirty="0" smtClean="0">
                <a:latin typeface="나눔스퀘어 ExtraBold" pitchFamily="50" charset="-127"/>
                <a:ea typeface="나눔스퀘어 ExtraBold" pitchFamily="50" charset="-127"/>
              </a:rPr>
              <a:t>2D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형식으로 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결정하였고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,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err="1" smtClean="0">
                <a:latin typeface="나눔스퀘어" pitchFamily="50" charset="-127"/>
                <a:ea typeface="나눔스퀘어" pitchFamily="50" charset="-127"/>
              </a:rPr>
              <a:t>에셋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 스토어의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Pixel Art Top Down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Basic </a:t>
            </a:r>
            <a:r>
              <a:rPr lang="ko-KR" altLang="en-US" sz="2400" dirty="0" err="1" smtClean="0">
                <a:latin typeface="나눔스퀘어" pitchFamily="50" charset="-127"/>
                <a:ea typeface="나눔스퀘어" pitchFamily="50" charset="-127"/>
              </a:rPr>
              <a:t>에셋을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 이용하였다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>
              <a:latin typeface="나눔스퀘어" pitchFamily="50" charset="-127"/>
              <a:ea typeface="나눔스퀘어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타일의 장점인 </a:t>
            </a:r>
            <a:r>
              <a:rPr lang="ko-KR" altLang="en-US" sz="2400" dirty="0" err="1" smtClean="0">
                <a:latin typeface="나눔스퀘어" pitchFamily="50" charset="-127"/>
                <a:ea typeface="나눔스퀘어" pitchFamily="50" charset="-127"/>
              </a:rPr>
              <a:t>맵을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 직접 구성할 수 있는 점을</a:t>
            </a:r>
            <a:endParaRPr lang="en-US" altLang="ko-KR" sz="2400" dirty="0" smtClean="0">
              <a:latin typeface="나눔스퀘어" pitchFamily="50" charset="-127"/>
              <a:ea typeface="나눔스퀘어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활용하였다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.)</a:t>
            </a:r>
            <a:endParaRPr lang="en-US" altLang="ko-KR" sz="24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19" y="888205"/>
            <a:ext cx="2809307" cy="276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969" y="4218639"/>
            <a:ext cx="1128232" cy="192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343" y="4218640"/>
            <a:ext cx="1238898" cy="192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6885982" y="3753177"/>
            <a:ext cx="347598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10X10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타일 맵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304690" y="6144425"/>
            <a:ext cx="1207831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018431" y="6144425"/>
            <a:ext cx="436708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54649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8648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오브젝트 움직이기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08046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1807272"/>
            <a:ext cx="5785835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도와주게 구현해보자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54" y="2501938"/>
            <a:ext cx="7170268" cy="4117762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7447888" y="2132606"/>
            <a:ext cx="1600199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도움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20" y="2501938"/>
            <a:ext cx="4018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H="1">
            <a:off x="2138516" y="3524865"/>
            <a:ext cx="855407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2993923" y="3340199"/>
            <a:ext cx="1339589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000" dirty="0" smtClean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도착 지점</a:t>
            </a:r>
            <a:endParaRPr lang="en-US" altLang="ko-KR" sz="2000" dirty="0" smtClean="0">
              <a:solidFill>
                <a:srgbClr val="92D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291363" y="2637861"/>
            <a:ext cx="1339589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000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</a:t>
            </a:r>
            <a:endParaRPr lang="en-US" altLang="ko-KR" sz="2000" dirty="0" smtClean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706167" y="5097003"/>
            <a:ext cx="573792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0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endParaRPr lang="en-US" altLang="ko-KR" sz="2000" dirty="0" smtClean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1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8648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오브젝트 움직이기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08046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23" y="1916758"/>
            <a:ext cx="2745564" cy="428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00974" y="6296382"/>
            <a:ext cx="243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(Player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902" y="1916758"/>
            <a:ext cx="3013607" cy="428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130500" y="6296382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상자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(cube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858" y="1916758"/>
            <a:ext cx="2900240" cy="428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8766875" y="629638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AI(AI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4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8648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오브젝트 움직이기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08046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7" y="1743380"/>
            <a:ext cx="5470613" cy="485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87" y="1063867"/>
            <a:ext cx="6229120" cy="543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49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8648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오브젝트 움직이기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08046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7" y="1779855"/>
            <a:ext cx="6871448" cy="455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694052" y="6267003"/>
            <a:ext cx="6634617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거리를 계산해 이동하고 박스를 미는 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스크립트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(test2_AI)</a:t>
            </a:r>
          </a:p>
        </p:txBody>
      </p:sp>
    </p:spTree>
    <p:extLst>
      <p:ext uri="{BB962C8B-B14F-4D97-AF65-F5344CB8AC3E}">
        <p14:creationId xmlns:p14="http://schemas.microsoft.com/office/powerpoint/2010/main" val="402984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6532"/>
            <a:ext cx="3490004" cy="42684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방해하는 배경 오브젝트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08046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1850814"/>
            <a:ext cx="11262402" cy="16527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오브젝트를 이용하거나 움직여서 게임의 목적을 달성할 수도 있지만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반대로 오브젝트가 캐릭터의 길을 가로막을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도착을 방해하는 울타리를 예로 들면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AI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울타리의 한 부분을 부숴야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이때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울타리와 캐릭터 사이의 거리와 울타리의 체력을 고려해야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06" y="3611008"/>
            <a:ext cx="4695092" cy="273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6532"/>
            <a:ext cx="3490004" cy="42684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방해하는 배경 오브젝트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08046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2010472"/>
            <a:ext cx="6221966" cy="12434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방해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오브젝트를 이용하여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캐릭터의 목적을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방해하는 경우를 해결하도록 구현해보자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발동 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영역을 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지정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하여 구현해 보았다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.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6" y="1664358"/>
            <a:ext cx="5365859" cy="4973833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7794095" y="1295027"/>
            <a:ext cx="270236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방해하는 오브젝트 영상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4" y="3320865"/>
            <a:ext cx="5642828" cy="3317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6532"/>
            <a:ext cx="3490004" cy="42684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방해하는 배경 오브젝트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37074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60" y="1743380"/>
            <a:ext cx="3433468" cy="4595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94599" y="6365603"/>
            <a:ext cx="1881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방해물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(Box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11" y="1742777"/>
            <a:ext cx="3226947" cy="459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382513" y="6365603"/>
            <a:ext cx="242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방해물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startBox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1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6" y="1318648"/>
            <a:ext cx="4858009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하기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4982931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1792758"/>
            <a:ext cx="11262402" cy="16527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사막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동굴 등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다양한 환경에 활용되려면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여러 지역을 인식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할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있게 만들어야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캐릭터가 현재 있는 장소에서 어떻게 행동해야 하고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장소로 어떻게 이동해야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하는지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여러 정보를 캐릭터에 입력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해야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한다는 것을 의미한다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6" y="3586288"/>
            <a:ext cx="53244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3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4" y="1323556"/>
            <a:ext cx="447814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프로덕션 시스템  </a:t>
            </a:r>
            <a:r>
              <a:rPr lang="en-US" altLang="ko-KR" sz="2400" baseline="300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Production System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2769059" y="137606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4" y="2007581"/>
            <a:ext cx="11262402" cy="83619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인공지능에서 자주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사용되는 지식표현 방법으로 주어진 조건에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전략 등을 나타내는 정형화된 지식 표현 방법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576310" y="3026948"/>
            <a:ext cx="1087996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책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장에서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주제에 대해서 다루고 있지만 결론적으로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가지라고 생각한다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제목 1"/>
          <p:cNvSpPr txBox="1">
            <a:spLocks/>
          </p:cNvSpPr>
          <p:nvPr/>
        </p:nvSpPr>
        <p:spPr>
          <a:xfrm>
            <a:off x="679546" y="3654954"/>
            <a:ext cx="10879962" cy="188570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유한 상태 기계</a:t>
            </a:r>
            <a:r>
              <a:rPr lang="en-US" altLang="ko-KR" sz="2400" baseline="300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AFSM, Automated finite-state machine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확률 계산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유틸리티 기반 함수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유동적인 게임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밸런스 조절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81230" y="5730822"/>
            <a:ext cx="1087996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하나하나 간단하게 살펴보도록 하자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67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6" y="1318648"/>
            <a:ext cx="4858009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하기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4982931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7" y="2727577"/>
            <a:ext cx="3407279" cy="355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85" y="2727577"/>
            <a:ext cx="3316533" cy="355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68" y="2727577"/>
            <a:ext cx="3406765" cy="355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575636" y="1934105"/>
            <a:ext cx="11417071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우리는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 smtClean="0">
                <a:latin typeface="나눔스퀘어 ExtraBold" pitchFamily="50" charset="-127"/>
                <a:ea typeface="나눔스퀘어 ExtraBold" pitchFamily="50" charset="-127"/>
              </a:rPr>
              <a:t>A</a:t>
            </a:r>
            <a:r>
              <a:rPr lang="ko-KR" altLang="en-US" sz="2400" dirty="0" err="1" smtClean="0">
                <a:latin typeface="나눔스퀘어 ExtraBold" pitchFamily="50" charset="-127"/>
                <a:ea typeface="나눔스퀘어 ExtraBold" pitchFamily="50" charset="-127"/>
              </a:rPr>
              <a:t>맵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ExtraBold" pitchFamily="50" charset="-127"/>
                <a:ea typeface="나눔스퀘어 ExtraBold" pitchFamily="50" charset="-127"/>
              </a:rPr>
              <a:t>B</a:t>
            </a:r>
            <a:r>
              <a:rPr lang="ko-KR" altLang="en-US" sz="2400" dirty="0" err="1" smtClean="0">
                <a:latin typeface="나눔스퀘어 ExtraBold" pitchFamily="50" charset="-127"/>
                <a:ea typeface="나눔스퀘어 ExtraBold" pitchFamily="50" charset="-127"/>
              </a:rPr>
              <a:t>맵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2400" dirty="0" smtClean="0">
                <a:latin typeface="나눔스퀘어 ExtraBold" pitchFamily="50" charset="-127"/>
                <a:ea typeface="나눔스퀘어 ExtraBold" pitchFamily="50" charset="-127"/>
              </a:rPr>
              <a:t>C</a:t>
            </a:r>
            <a:r>
              <a:rPr lang="ko-KR" altLang="en-US" sz="2400" dirty="0" err="1" smtClean="0">
                <a:latin typeface="나눔스퀘어 ExtraBold" pitchFamily="50" charset="-127"/>
                <a:ea typeface="나눔스퀘어 ExtraBold" pitchFamily="50" charset="-127"/>
              </a:rPr>
              <a:t>맵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가지로 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포탈을 통해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스테이지로 갈 수 있도록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구성하였다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0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6" y="1318648"/>
            <a:ext cx="4858009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하기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4982931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5635" y="2010472"/>
            <a:ext cx="3794141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통합 설정 구현하기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7" r="23806" b="277"/>
          <a:stretch/>
        </p:blipFill>
        <p:spPr bwMode="auto">
          <a:xfrm>
            <a:off x="690459" y="2593466"/>
            <a:ext cx="3074717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529" y="2593466"/>
            <a:ext cx="3064260" cy="290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67"/>
          <a:stretch/>
        </p:blipFill>
        <p:spPr bwMode="auto">
          <a:xfrm>
            <a:off x="3922866" y="5580349"/>
            <a:ext cx="3064260" cy="747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575636" y="6111175"/>
            <a:ext cx="3794141" cy="66947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박스가 위치에 도달하면</a:t>
            </a:r>
            <a:endParaRPr lang="en-US" altLang="ko-KR" sz="18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포탈이 나타나는 스크립트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test_clear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37310" y="6386098"/>
            <a:ext cx="1635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 t="-378" r="2292" b="378"/>
          <a:stretch/>
        </p:blipFill>
        <p:spPr bwMode="auto">
          <a:xfrm>
            <a:off x="7019363" y="2593466"/>
            <a:ext cx="5204874" cy="2081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523654" y="5727825"/>
            <a:ext cx="4196293" cy="3416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 이동 스크립트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CameraManager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287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6" y="1318648"/>
            <a:ext cx="557478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575218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42"/>
          <a:stretch/>
        </p:blipFill>
        <p:spPr bwMode="auto">
          <a:xfrm>
            <a:off x="589345" y="2074462"/>
            <a:ext cx="2415296" cy="40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968100" y="6162962"/>
            <a:ext cx="1657785" cy="3416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(test)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</a:t>
            </a: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698" y="2074460"/>
            <a:ext cx="2876546" cy="40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3541289" y="6164890"/>
            <a:ext cx="2293453" cy="3416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포탈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portal)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</a:t>
            </a: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35390" r="6245" b="35142"/>
          <a:stretch/>
        </p:blipFill>
        <p:spPr bwMode="auto">
          <a:xfrm>
            <a:off x="6150423" y="2414449"/>
            <a:ext cx="5903504" cy="71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6578943" y="3259568"/>
            <a:ext cx="4633327" cy="3416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장애물을 부수는 스크립트 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(test)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0"/>
          <a:stretch/>
        </p:blipFill>
        <p:spPr bwMode="auto">
          <a:xfrm>
            <a:off x="6992251" y="4075247"/>
            <a:ext cx="3806713" cy="202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제목 1"/>
          <p:cNvSpPr txBox="1">
            <a:spLocks/>
          </p:cNvSpPr>
          <p:nvPr/>
        </p:nvSpPr>
        <p:spPr>
          <a:xfrm>
            <a:off x="6791453" y="6147763"/>
            <a:ext cx="4208308" cy="3416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포탈에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이동 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test_go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36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제목 1"/>
          <p:cNvSpPr txBox="1">
            <a:spLocks/>
          </p:cNvSpPr>
          <p:nvPr/>
        </p:nvSpPr>
        <p:spPr>
          <a:xfrm>
            <a:off x="8919536" y="1921376"/>
            <a:ext cx="2005426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 영상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6" y="1915550"/>
            <a:ext cx="8257757" cy="486331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575636" y="1318648"/>
            <a:ext cx="557478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5218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65" y="2437319"/>
            <a:ext cx="2352675" cy="3857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70535" y="6295209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test2)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037524" y="4475216"/>
            <a:ext cx="3475940" cy="5909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포탈에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 이동 스크립트</a:t>
            </a: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ts val="0"/>
              </a:spcBef>
            </a:pP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test_Go2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8"/>
          <a:stretch/>
        </p:blipFill>
        <p:spPr bwMode="auto">
          <a:xfrm>
            <a:off x="3037524" y="2437319"/>
            <a:ext cx="3354484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463" y="2437319"/>
            <a:ext cx="5400114" cy="3857890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8210807" y="6295209"/>
            <a:ext cx="2005426" cy="34323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 영상</a:t>
            </a: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575636" y="1318648"/>
            <a:ext cx="557478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575218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0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" r="51841"/>
          <a:stretch/>
        </p:blipFill>
        <p:spPr bwMode="auto">
          <a:xfrm>
            <a:off x="6834812" y="2030132"/>
            <a:ext cx="3577148" cy="163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9" y="2109046"/>
            <a:ext cx="24384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54994" y="4231929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(Ai_3)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295138" y="3645695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bush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추가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68"/>
          <a:stretch/>
        </p:blipFill>
        <p:spPr bwMode="auto">
          <a:xfrm>
            <a:off x="6834812" y="4267309"/>
            <a:ext cx="3544468" cy="187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6519232" y="6111129"/>
            <a:ext cx="4208308" cy="3416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포탈에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이동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(Go3)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11"/>
          <a:stretch/>
        </p:blipFill>
        <p:spPr bwMode="auto">
          <a:xfrm>
            <a:off x="3297334" y="2104972"/>
            <a:ext cx="2950162" cy="389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46521" y="6111129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풀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숲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bush)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9" y="4622044"/>
            <a:ext cx="2438400" cy="1380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24474" y="6111129"/>
            <a:ext cx="1739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(Tree)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75636" y="1318648"/>
            <a:ext cx="557478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75218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제목 1"/>
          <p:cNvSpPr txBox="1">
            <a:spLocks/>
          </p:cNvSpPr>
          <p:nvPr/>
        </p:nvSpPr>
        <p:spPr>
          <a:xfrm>
            <a:off x="8919536" y="1921376"/>
            <a:ext cx="2005426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 영상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6" y="1921376"/>
            <a:ext cx="8181502" cy="4637686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575636" y="1318648"/>
            <a:ext cx="557478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5218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76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753716" y="361159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6310" y="2010668"/>
            <a:ext cx="11262402" cy="280384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배경의 중요성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알게 되었고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상호작용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다양한 기술을 여러 장르의 게임에 적용할 수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있게 되었다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캐릭터와 배경 사이의 기본적인 상호작용뿐만 아니라 다양한 방법의 상호작용을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살펴볼 수 있었고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기본적인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플레이어의 조종으로 인한 상호작용 뿐만 아니라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캐릭터가 배경 오브젝트와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상호작용을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통해 새롭고 특별한 방법으로 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게임을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구성할 수 있는 방법을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배워보았다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76310" y="1339325"/>
            <a:ext cx="78847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320542" y="1392068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1323556"/>
            <a:ext cx="7914520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유한 상태 기계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aseline="300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AFSM</a:t>
            </a:r>
            <a:r>
              <a:rPr lang="en-US" altLang="ko-KR" sz="2400" baseline="300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Automated finite-state machine</a:t>
            </a: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211511" y="137606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4" y="2007581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 캐릭터가 현 상황에서 여러 요소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캐릭터의 체력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무기 등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고려하고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계산하여 최선의 행동을 선택하도록 하는 방법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제목 1"/>
          <p:cNvSpPr txBox="1">
            <a:spLocks/>
          </p:cNvSpPr>
          <p:nvPr/>
        </p:nvSpPr>
        <p:spPr>
          <a:xfrm>
            <a:off x="555976" y="2985895"/>
            <a:ext cx="11262402" cy="12434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장에서는 주어진 상태에 따라 상황 별 행동을 하게 표를 작성하였다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유한 상태 기계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어느 상황이 주어지든 계산하고 행동할 수 있으며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간단하게 설명하자면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55976" y="4421400"/>
            <a:ext cx="11262402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목표 설정 →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 달성을 위한 행동 구성 → 상황에 따라 행동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2571602" y="4506428"/>
            <a:ext cx="236483" cy="19444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6352111" y="4511344"/>
            <a:ext cx="236483" cy="19444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55976" y="4832265"/>
            <a:ext cx="11262402" cy="10556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위와 같은 순서로 진행된다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가능기반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표와 많이 유사하다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표 작성 방법과 두는 차이점은 어느 위치에 있든 행동하는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목표 설정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734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1323556"/>
            <a:ext cx="139573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확률 계산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1943153" y="137606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4" y="2007581"/>
            <a:ext cx="11262402" cy="124553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전 슬라이드에서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유한 상태 기계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가능기반표에 빗대어 설명했다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여기서는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Boolean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캐릭터의 주 목적을 정의하고 그것을 활용하여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스스로 선택할 수 있는 지능적인 캐릭터를 개발할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제목 1"/>
          <p:cNvSpPr txBox="1">
            <a:spLocks/>
          </p:cNvSpPr>
          <p:nvPr/>
        </p:nvSpPr>
        <p:spPr>
          <a:xfrm>
            <a:off x="555976" y="3372181"/>
            <a:ext cx="11262402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결국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확률 계산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확률기반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표의 연장선이며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결론적으론 자동 유한 상태 기계는 가능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확률기반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표를 작성하는 것에 그치지 않고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실행할 수 있게 시스템화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되었다고 볼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73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2" y="1323556"/>
            <a:ext cx="2782081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유틸리티 기반 함수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137771" y="137606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4" y="2007581"/>
            <a:ext cx="11262402" cy="16527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유한 상태 기계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목표에 대한 행동을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취할 수 있게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캐릭터를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개발할 수 있게 되었다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그렇지만 이 방법 또한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기계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(Machine)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란 뜻을 달고 있다는 것은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자연스러운 행동을 유발할 수 없다는 것이다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1"/>
          <p:cNvSpPr txBox="1">
            <a:spLocks/>
          </p:cNvSpPr>
          <p:nvPr/>
        </p:nvSpPr>
        <p:spPr>
          <a:xfrm>
            <a:off x="565802" y="3842622"/>
            <a:ext cx="11262402" cy="12434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 때문에 더욱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세세하게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단순히 목표 달성이 아닌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무엇을 우선으로 두고 선택하고 실행하여 목표를 달성해야 하는지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혹은 목표를 포기하고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목표를 먼저 처리해야 할지 스스로 정할 만큼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자세한 프로그래밍이 동반해야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65802" y="5307628"/>
            <a:ext cx="1126240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선택이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스스로에게 유용한지 알아서 판단할 수 있도록 함수를 작성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260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2" y="1323556"/>
            <a:ext cx="4183179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유동적인 게임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밸런스 조절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406132" y="137606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4" y="2007581"/>
            <a:ext cx="11262402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다이나믹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게임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밸런스</a:t>
            </a:r>
            <a:r>
              <a:rPr lang="en-US" altLang="ko-KR" sz="2400" baseline="300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Dynamic Game AI Balance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라고도 책에서 표현하고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1"/>
          <p:cNvSpPr txBox="1">
            <a:spLocks/>
          </p:cNvSpPr>
          <p:nvPr/>
        </p:nvSpPr>
        <p:spPr>
          <a:xfrm>
            <a:off x="565802" y="2648004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게임의 난이도가 일정하다면 난이도의 고저는 온전히 플레이어의 게임 숙련도에 달려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 때문에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게이머의 숙련도에 맞춰 난이도 문제를 해결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65802" y="3489181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일반적으로는 여러 항목의 수치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체력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파워 등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조절하여 난이도를 수정한다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게임의 장르에 따라 공격 횟수가 줄어들거나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둔한 반응을 보이게 한다든지 말이다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70722" y="4570726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게임의 난이도가 유동적으로 조절될 수 있지만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게임만의 특성을 유지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하기 위해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난이도를 조절하지 않고 어렵게 유지하는 방식 등으로 개성을 살릴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84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6310" y="2010668"/>
            <a:ext cx="11262402" cy="16527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자동 유한 상태 기계로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어느 곳이든 스스로 행동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하게 하고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스스로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확률을 계산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더 좋은 판단을 하고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유틸리티 기반의 함수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추가되어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더욱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자연스러운 행동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위해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스스로 유용한지 판단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하게 끔 하는 방법을 배워보았다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마지막으로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난이도를 유동적으로 조절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법도 배웠다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76310" y="1339325"/>
            <a:ext cx="78847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320542" y="1392068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576310" y="3851047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에서도 스크립트를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Sprite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적용하면 작동하고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그것을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Generator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스크립트를 적용해주면 같은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캐릭터를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공장화 시킬 수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찍어낼 수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81230" y="4917850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 때문에 귀찮고 오래 걸릴 작업이라고 생각하기보다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한번 정성을 담아 제작하면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뒤로는 큰 틀이 정해지고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복사도 가능하기 때문에 어렵게만 생각하지 않아도 될 것 같다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932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565802" y="1311430"/>
            <a:ext cx="11262402" cy="83619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앞에서 봤듯이 게임의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구현할 때 가장 중요한 요소는 위치다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장에서는 배경의 여러 상호작용에 대해서 알아볼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0719" y="2508347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시각적 상호작용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2788731" y="2560855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2" y="3008442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플레이에 직접적인 영향을 끼치지 않는 상호작용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몰입에 있어 큰 중요성을 가지고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75637" y="4135587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배경 상호작용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147608" y="4188095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4635682"/>
            <a:ext cx="11262402" cy="12434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상호작용을 게임 플레이에 적용하여 게이머의 행동에 영향을 끼치는 상호작용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단순히 시각적으로 배경으로만 치는 것이 아니라 주위 환경을 인식하고 상호작용하게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 게임의 목적을 달성하는 방법이 게임 속에서 중요한 부분으로 자리잡았다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34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8648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배경 상호작용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14760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2010472"/>
            <a:ext cx="11262402" cy="32901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책에서는 기본 배경 상호작용에서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방법을 살펴볼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책에 있는 모든 내용을 적용한 것은 아니지만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기본적으로 책의 내용을 따라가는 형식으로 예제를 만들어가면서 학습하였다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679546" y="2519330"/>
            <a:ext cx="10879962" cy="13973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오브젝트 움직이기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방해하는 배경 오브젝트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세분화하기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1285</Words>
  <Application>Microsoft Office PowerPoint</Application>
  <PresentationFormat>와이드스크린</PresentationFormat>
  <Paragraphs>221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나눔스퀘어 ExtraBold</vt:lpstr>
      <vt:lpstr>맑은 고딕</vt:lpstr>
      <vt:lpstr>나눔스퀘어 Bold</vt:lpstr>
      <vt:lpstr>나눔스퀘어</vt:lpstr>
      <vt:lpstr>Arial</vt:lpstr>
      <vt:lpstr>Office 테마</vt:lpstr>
      <vt:lpstr>실전 게임 기초 AI 프로그래밍 예제로 쉽게 배우는 게임 인공지능 프로그래밍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실전 게임 기초 AI 프로그래밍 예제로 쉽게 배우는 게임 인공지능 프로그래밍</dc:title>
  <dc:creator>임 형택</dc:creator>
  <cp:lastModifiedBy>임 형택</cp:lastModifiedBy>
  <cp:revision>84</cp:revision>
  <dcterms:created xsi:type="dcterms:W3CDTF">2021-07-05T06:50:00Z</dcterms:created>
  <dcterms:modified xsi:type="dcterms:W3CDTF">2021-07-18T14:17:42Z</dcterms:modified>
</cp:coreProperties>
</file>